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nva Sans" panose="020B0604020202020204" charset="0"/>
      <p:regular r:id="rId24"/>
    </p:embeddedFont>
    <p:embeddedFont>
      <p:font typeface="Canva Sans Bold" panose="020B0604020202020204" charset="0"/>
      <p:regular r:id="rId25"/>
    </p:embeddedFont>
    <p:embeddedFont>
      <p:font typeface="Canva Sans Italics" panose="020B0604020202020204" charset="0"/>
      <p:regular r:id="rId26"/>
    </p:embeddedFont>
    <p:embeddedFont>
      <p:font typeface="DejaVu Sans Bold" panose="020B0604020202020204" charset="0"/>
      <p:regular r:id="rId27"/>
    </p:embeddedFont>
    <p:embeddedFont>
      <p:font typeface="DejaVu Sans Light" panose="020B0604020202020204" charset="0"/>
      <p:regular r:id="rId28"/>
    </p:embeddedFont>
    <p:embeddedFont>
      <p:font typeface="DejaVu Serif Bold" panose="020B0604020202020204" charset="0"/>
      <p:regular r:id="rId29"/>
    </p:embeddedFont>
    <p:embeddedFont>
      <p:font typeface="Montserrat Classic" panose="020B0604020202020204" charset="0"/>
      <p:regular r:id="rId30"/>
    </p:embeddedFont>
    <p:embeddedFont>
      <p:font typeface="Montserrat Classic Bold" panose="020B0604020202020204" charset="0"/>
      <p:regular r:id="rId31"/>
    </p:embeddedFont>
    <p:embeddedFont>
      <p:font typeface="Noto Sans" panose="020B0502040504020204" pitchFamily="34" charset="0"/>
      <p:regular r:id="rId32"/>
    </p:embeddedFont>
    <p:embeddedFont>
      <p:font typeface="Poppins Bold" panose="020B0604020202020204" charset="0"/>
      <p:regular r:id="rId33"/>
    </p:embeddedFont>
    <p:embeddedFont>
      <p:font typeface="Sansita Bold" panose="020B0604020202020204" charset="0"/>
      <p:regular r:id="rId34"/>
    </p:embeddedFont>
    <p:embeddedFont>
      <p:font typeface="TT Interphases" panose="020B0604020202020204" charset="0"/>
      <p:regular r:id="rId35"/>
    </p:embeddedFont>
    <p:embeddedFont>
      <p:font typeface="TT Interphases Bold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theme" Target="theme/theme1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6.svg"/><Relationship Id="rId7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5594" y="-70647"/>
            <a:ext cx="18494060" cy="10402909"/>
          </a:xfrm>
          <a:custGeom>
            <a:avLst/>
            <a:gdLst/>
            <a:ahLst/>
            <a:cxnLst/>
            <a:rect l="l" t="t" r="r" b="b"/>
            <a:pathLst>
              <a:path w="18494060" h="10402909">
                <a:moveTo>
                  <a:pt x="0" y="0"/>
                </a:moveTo>
                <a:lnTo>
                  <a:pt x="18494060" y="0"/>
                </a:lnTo>
                <a:lnTo>
                  <a:pt x="18494060" y="10402909"/>
                </a:lnTo>
                <a:lnTo>
                  <a:pt x="0" y="104029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3123020"/>
            <a:ext cx="10525902" cy="4166015"/>
            <a:chOff x="0" y="0"/>
            <a:chExt cx="14034536" cy="5554687"/>
          </a:xfrm>
        </p:grpSpPr>
        <p:sp>
          <p:nvSpPr>
            <p:cNvPr id="4" name="TextBox 4"/>
            <p:cNvSpPr txBox="1"/>
            <p:nvPr/>
          </p:nvSpPr>
          <p:spPr>
            <a:xfrm>
              <a:off x="0" y="85725"/>
              <a:ext cx="14034536" cy="34364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500"/>
                </a:lnSpc>
              </a:pPr>
              <a:r>
                <a:rPr lang="en-US" sz="9500">
                  <a:solidFill>
                    <a:srgbClr val="FFFFFF"/>
                  </a:solidFill>
                  <a:latin typeface="Poppins Bold"/>
                </a:rPr>
                <a:t>ASSIGNMENT_02     Report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767162"/>
              <a:ext cx="14034536" cy="1787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279"/>
                </a:lnSpc>
              </a:pPr>
              <a:r>
                <a:rPr lang="en-US" sz="4399">
                  <a:solidFill>
                    <a:srgbClr val="FFFFFF"/>
                  </a:solidFill>
                  <a:latin typeface="Sansita Bold"/>
                </a:rPr>
                <a:t>Class : AI18C</a:t>
              </a:r>
            </a:p>
            <a:p>
              <a:pPr>
                <a:lnSpc>
                  <a:spcPts val="5279"/>
                </a:lnSpc>
              </a:pPr>
              <a:r>
                <a:rPr lang="en-US" sz="4399">
                  <a:solidFill>
                    <a:srgbClr val="FFFFFF"/>
                  </a:solidFill>
                  <a:latin typeface="Sansita Bold"/>
                </a:rPr>
                <a:t>Group: 3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2705100" cy="1028700"/>
          </a:xfrm>
          <a:custGeom>
            <a:avLst/>
            <a:gdLst/>
            <a:ahLst/>
            <a:cxnLst/>
            <a:rect l="l" t="t" r="r" b="b"/>
            <a:pathLst>
              <a:path w="2705100" h="1028700">
                <a:moveTo>
                  <a:pt x="0" y="0"/>
                </a:moveTo>
                <a:lnTo>
                  <a:pt x="2705100" y="0"/>
                </a:lnTo>
                <a:lnTo>
                  <a:pt x="27051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426029" y="64453"/>
            <a:ext cx="9435941" cy="1711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99"/>
              </a:lnSpc>
            </a:pPr>
            <a:r>
              <a:rPr lang="en-US" sz="9499">
                <a:solidFill>
                  <a:srgbClr val="FFFFFF"/>
                </a:solidFill>
                <a:latin typeface="Poppins Bold"/>
              </a:rPr>
              <a:t>FPT UNIVERSITY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5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411987">
            <a:off x="15494371" y="4686511"/>
            <a:ext cx="4638269" cy="5143242"/>
          </a:xfrm>
          <a:custGeom>
            <a:avLst/>
            <a:gdLst/>
            <a:ahLst/>
            <a:cxnLst/>
            <a:rect l="l" t="t" r="r" b="b"/>
            <a:pathLst>
              <a:path w="4638269" h="5143242">
                <a:moveTo>
                  <a:pt x="0" y="0"/>
                </a:moveTo>
                <a:lnTo>
                  <a:pt x="4638269" y="0"/>
                </a:lnTo>
                <a:lnTo>
                  <a:pt x="4638269" y="5143242"/>
                </a:lnTo>
                <a:lnTo>
                  <a:pt x="0" y="514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8829696" y="0"/>
            <a:ext cx="10377977" cy="10377977"/>
          </a:xfrm>
          <a:custGeom>
            <a:avLst/>
            <a:gdLst/>
            <a:ahLst/>
            <a:cxnLst/>
            <a:rect l="l" t="t" r="r" b="b"/>
            <a:pathLst>
              <a:path w="10377977" h="10377977">
                <a:moveTo>
                  <a:pt x="10377977" y="0"/>
                </a:moveTo>
                <a:lnTo>
                  <a:pt x="0" y="0"/>
                </a:lnTo>
                <a:lnTo>
                  <a:pt x="0" y="10377977"/>
                </a:lnTo>
                <a:lnTo>
                  <a:pt x="10377977" y="10377977"/>
                </a:lnTo>
                <a:lnTo>
                  <a:pt x="1037797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923925"/>
            <a:ext cx="12037113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Montserrat Classic Bold"/>
              </a:rPr>
              <a:t>3.1 Functions to transform the image</a:t>
            </a:r>
          </a:p>
        </p:txBody>
      </p:sp>
      <p:sp>
        <p:nvSpPr>
          <p:cNvPr id="5" name="Freeform 5"/>
          <p:cNvSpPr/>
          <p:nvPr/>
        </p:nvSpPr>
        <p:spPr>
          <a:xfrm>
            <a:off x="0" y="0"/>
            <a:ext cx="2705100" cy="1028700"/>
          </a:xfrm>
          <a:custGeom>
            <a:avLst/>
            <a:gdLst/>
            <a:ahLst/>
            <a:cxnLst/>
            <a:rect l="l" t="t" r="r" b="b"/>
            <a:pathLst>
              <a:path w="2705100" h="1028700">
                <a:moveTo>
                  <a:pt x="0" y="0"/>
                </a:moveTo>
                <a:lnTo>
                  <a:pt x="2705100" y="0"/>
                </a:lnTo>
                <a:lnTo>
                  <a:pt x="27051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460788" y="5388561"/>
            <a:ext cx="13352718" cy="4402967"/>
          </a:xfrm>
          <a:custGeom>
            <a:avLst/>
            <a:gdLst/>
            <a:ahLst/>
            <a:cxnLst/>
            <a:rect l="l" t="t" r="r" b="b"/>
            <a:pathLst>
              <a:path w="13352718" h="4402967">
                <a:moveTo>
                  <a:pt x="0" y="0"/>
                </a:moveTo>
                <a:lnTo>
                  <a:pt x="13352718" y="0"/>
                </a:lnTo>
                <a:lnTo>
                  <a:pt x="13352718" y="4402967"/>
                </a:lnTo>
                <a:lnTo>
                  <a:pt x="0" y="44029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352550" y="1874316"/>
            <a:ext cx="4605509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Canva Sans Italics"/>
              </a:rPr>
              <a:t>_Crop an image: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03199" y="3427956"/>
            <a:ext cx="15252994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+Crop a random portion of the original image, with the size and cropping    positions determined randomly.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5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411987">
            <a:off x="15494371" y="4686511"/>
            <a:ext cx="4638269" cy="5143242"/>
          </a:xfrm>
          <a:custGeom>
            <a:avLst/>
            <a:gdLst/>
            <a:ahLst/>
            <a:cxnLst/>
            <a:rect l="l" t="t" r="r" b="b"/>
            <a:pathLst>
              <a:path w="4638269" h="5143242">
                <a:moveTo>
                  <a:pt x="0" y="0"/>
                </a:moveTo>
                <a:lnTo>
                  <a:pt x="4638269" y="0"/>
                </a:lnTo>
                <a:lnTo>
                  <a:pt x="4638269" y="5143242"/>
                </a:lnTo>
                <a:lnTo>
                  <a:pt x="0" y="514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8829696" y="0"/>
            <a:ext cx="10377977" cy="10377977"/>
          </a:xfrm>
          <a:custGeom>
            <a:avLst/>
            <a:gdLst/>
            <a:ahLst/>
            <a:cxnLst/>
            <a:rect l="l" t="t" r="r" b="b"/>
            <a:pathLst>
              <a:path w="10377977" h="10377977">
                <a:moveTo>
                  <a:pt x="10377977" y="0"/>
                </a:moveTo>
                <a:lnTo>
                  <a:pt x="0" y="0"/>
                </a:lnTo>
                <a:lnTo>
                  <a:pt x="0" y="10377977"/>
                </a:lnTo>
                <a:lnTo>
                  <a:pt x="10377977" y="10377977"/>
                </a:lnTo>
                <a:lnTo>
                  <a:pt x="1037797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2705100" cy="1028700"/>
          </a:xfrm>
          <a:custGeom>
            <a:avLst/>
            <a:gdLst/>
            <a:ahLst/>
            <a:cxnLst/>
            <a:rect l="l" t="t" r="r" b="b"/>
            <a:pathLst>
              <a:path w="2705100" h="1028700">
                <a:moveTo>
                  <a:pt x="0" y="0"/>
                </a:moveTo>
                <a:lnTo>
                  <a:pt x="2705100" y="0"/>
                </a:lnTo>
                <a:lnTo>
                  <a:pt x="27051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253769" y="2886749"/>
            <a:ext cx="13780463" cy="4513501"/>
          </a:xfrm>
          <a:custGeom>
            <a:avLst/>
            <a:gdLst/>
            <a:ahLst/>
            <a:cxnLst/>
            <a:rect l="l" t="t" r="r" b="b"/>
            <a:pathLst>
              <a:path w="13780463" h="4513501">
                <a:moveTo>
                  <a:pt x="0" y="0"/>
                </a:moveTo>
                <a:lnTo>
                  <a:pt x="13780462" y="0"/>
                </a:lnTo>
                <a:lnTo>
                  <a:pt x="13780462" y="4513502"/>
                </a:lnTo>
                <a:lnTo>
                  <a:pt x="0" y="45135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52550" y="1799195"/>
            <a:ext cx="15906750" cy="2098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Canva Sans Italics"/>
              </a:rPr>
              <a:t>_Rotate an image: cv2.getRotationMatrix2D, random.uniform</a:t>
            </a:r>
          </a:p>
          <a:p>
            <a:pPr algn="ctr">
              <a:lnSpc>
                <a:spcPts val="5600"/>
              </a:lnSpc>
            </a:pPr>
            <a:endParaRPr lang="en-US" sz="4000">
              <a:solidFill>
                <a:srgbClr val="FFFFFF"/>
              </a:solidFill>
              <a:latin typeface="Canva Sans Italics"/>
            </a:endParaRPr>
          </a:p>
          <a:p>
            <a:pPr algn="ctr">
              <a:lnSpc>
                <a:spcPts val="5600"/>
              </a:lnSpc>
            </a:pPr>
            <a:endParaRPr lang="en-US" sz="4000">
              <a:solidFill>
                <a:srgbClr val="FFFFFF"/>
              </a:solidFill>
              <a:latin typeface="Canva Sans Itali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006306" y="8077835"/>
            <a:ext cx="15252994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+Randomly rotate an image with a random angle of rotation around the image's center.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5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 flipV="1">
            <a:off x="-1778597" y="-292472"/>
            <a:ext cx="18288000" cy="10972800"/>
          </a:xfrm>
          <a:custGeom>
            <a:avLst/>
            <a:gdLst/>
            <a:ahLst/>
            <a:cxnLst/>
            <a:rect l="l" t="t" r="r" b="b"/>
            <a:pathLst>
              <a:path w="18288000" h="10972800">
                <a:moveTo>
                  <a:pt x="18288000" y="10972800"/>
                </a:moveTo>
                <a:lnTo>
                  <a:pt x="0" y="109728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972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2705100" cy="1028700"/>
          </a:xfrm>
          <a:custGeom>
            <a:avLst/>
            <a:gdLst/>
            <a:ahLst/>
            <a:cxnLst/>
            <a:rect l="l" t="t" r="r" b="b"/>
            <a:pathLst>
              <a:path w="2705100" h="1028700">
                <a:moveTo>
                  <a:pt x="0" y="0"/>
                </a:moveTo>
                <a:lnTo>
                  <a:pt x="2705100" y="0"/>
                </a:lnTo>
                <a:lnTo>
                  <a:pt x="27051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215797" y="1357783"/>
            <a:ext cx="8816546" cy="2933983"/>
          </a:xfrm>
          <a:custGeom>
            <a:avLst/>
            <a:gdLst/>
            <a:ahLst/>
            <a:cxnLst/>
            <a:rect l="l" t="t" r="r" b="b"/>
            <a:pathLst>
              <a:path w="8816546" h="2933983">
                <a:moveTo>
                  <a:pt x="0" y="0"/>
                </a:moveTo>
                <a:lnTo>
                  <a:pt x="8816546" y="0"/>
                </a:lnTo>
                <a:lnTo>
                  <a:pt x="8816546" y="2933983"/>
                </a:lnTo>
                <a:lnTo>
                  <a:pt x="0" y="29339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215797" y="4829220"/>
            <a:ext cx="8803732" cy="2721525"/>
          </a:xfrm>
          <a:custGeom>
            <a:avLst/>
            <a:gdLst/>
            <a:ahLst/>
            <a:cxnLst/>
            <a:rect l="l" t="t" r="r" b="b"/>
            <a:pathLst>
              <a:path w="8803732" h="2721525">
                <a:moveTo>
                  <a:pt x="0" y="0"/>
                </a:moveTo>
                <a:lnTo>
                  <a:pt x="8803732" y="0"/>
                </a:lnTo>
                <a:lnTo>
                  <a:pt x="8803732" y="2721525"/>
                </a:lnTo>
                <a:lnTo>
                  <a:pt x="0" y="27215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780" b="-378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215797" y="8084145"/>
            <a:ext cx="8803732" cy="2910264"/>
          </a:xfrm>
          <a:custGeom>
            <a:avLst/>
            <a:gdLst/>
            <a:ahLst/>
            <a:cxnLst/>
            <a:rect l="l" t="t" r="r" b="b"/>
            <a:pathLst>
              <a:path w="8803732" h="2910264">
                <a:moveTo>
                  <a:pt x="0" y="0"/>
                </a:moveTo>
                <a:lnTo>
                  <a:pt x="8803732" y="0"/>
                </a:lnTo>
                <a:lnTo>
                  <a:pt x="8803732" y="2910265"/>
                </a:lnTo>
                <a:lnTo>
                  <a:pt x="0" y="29102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83676" y="591974"/>
            <a:ext cx="15686821" cy="1455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Canva Sans Italics"/>
              </a:rPr>
              <a:t>_Change the color of an image : cv2.cvtColor, random.choice</a:t>
            </a:r>
          </a:p>
          <a:p>
            <a:pPr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Canva Sans Italics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7382" y="4164115"/>
            <a:ext cx="16664427" cy="712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Canva Sans Italics"/>
              </a:rPr>
              <a:t>_Change the brightness of the image : numpy, random.randint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4873" y="7375729"/>
            <a:ext cx="9101530" cy="712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Canva Sans Italics"/>
              </a:rPr>
              <a:t>_Edges of the image : cv2.Canny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5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611688">
            <a:off x="15710480" y="-1894820"/>
            <a:ext cx="4207261" cy="6270985"/>
          </a:xfrm>
          <a:custGeom>
            <a:avLst/>
            <a:gdLst/>
            <a:ahLst/>
            <a:cxnLst/>
            <a:rect l="l" t="t" r="r" b="b"/>
            <a:pathLst>
              <a:path w="4207261" h="6270985">
                <a:moveTo>
                  <a:pt x="0" y="0"/>
                </a:moveTo>
                <a:lnTo>
                  <a:pt x="4207261" y="0"/>
                </a:lnTo>
                <a:lnTo>
                  <a:pt x="4207261" y="6270985"/>
                </a:lnTo>
                <a:lnTo>
                  <a:pt x="0" y="62709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991590" y="0"/>
            <a:ext cx="10377977" cy="10377977"/>
          </a:xfrm>
          <a:custGeom>
            <a:avLst/>
            <a:gdLst/>
            <a:ahLst/>
            <a:cxnLst/>
            <a:rect l="l" t="t" r="r" b="b"/>
            <a:pathLst>
              <a:path w="10377977" h="10377977">
                <a:moveTo>
                  <a:pt x="10377977" y="0"/>
                </a:moveTo>
                <a:lnTo>
                  <a:pt x="0" y="0"/>
                </a:lnTo>
                <a:lnTo>
                  <a:pt x="0" y="10377977"/>
                </a:lnTo>
                <a:lnTo>
                  <a:pt x="10377977" y="10377977"/>
                </a:lnTo>
                <a:lnTo>
                  <a:pt x="1037797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2705100" cy="1028700"/>
          </a:xfrm>
          <a:custGeom>
            <a:avLst/>
            <a:gdLst/>
            <a:ahLst/>
            <a:cxnLst/>
            <a:rect l="l" t="t" r="r" b="b"/>
            <a:pathLst>
              <a:path w="2705100" h="1028700">
                <a:moveTo>
                  <a:pt x="0" y="0"/>
                </a:moveTo>
                <a:lnTo>
                  <a:pt x="2705100" y="0"/>
                </a:lnTo>
                <a:lnTo>
                  <a:pt x="27051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884209" y="1972628"/>
            <a:ext cx="10064859" cy="3349385"/>
          </a:xfrm>
          <a:custGeom>
            <a:avLst/>
            <a:gdLst/>
            <a:ahLst/>
            <a:cxnLst/>
            <a:rect l="l" t="t" r="r" b="b"/>
            <a:pathLst>
              <a:path w="10064859" h="3349385">
                <a:moveTo>
                  <a:pt x="0" y="0"/>
                </a:moveTo>
                <a:lnTo>
                  <a:pt x="10064860" y="0"/>
                </a:lnTo>
                <a:lnTo>
                  <a:pt x="10064860" y="3349385"/>
                </a:lnTo>
                <a:lnTo>
                  <a:pt x="0" y="33493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723950" y="6057841"/>
            <a:ext cx="11966101" cy="3938050"/>
          </a:xfrm>
          <a:custGeom>
            <a:avLst/>
            <a:gdLst/>
            <a:ahLst/>
            <a:cxnLst/>
            <a:rect l="l" t="t" r="r" b="b"/>
            <a:pathLst>
              <a:path w="11966101" h="3938050">
                <a:moveTo>
                  <a:pt x="0" y="0"/>
                </a:moveTo>
                <a:lnTo>
                  <a:pt x="11966101" y="0"/>
                </a:lnTo>
                <a:lnTo>
                  <a:pt x="11966101" y="3938050"/>
                </a:lnTo>
                <a:lnTo>
                  <a:pt x="0" y="39380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488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90625" y="1206819"/>
            <a:ext cx="17097375" cy="1455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Canva Sans Italics"/>
              </a:rPr>
              <a:t>_Change the size of an image: cv2.resize </a:t>
            </a:r>
          </a:p>
          <a:p>
            <a:pPr>
              <a:lnSpc>
                <a:spcPts val="5880"/>
              </a:lnSpc>
            </a:pPr>
            <a:endParaRPr lang="en-US" sz="4200">
              <a:solidFill>
                <a:srgbClr val="FFFFFF"/>
              </a:solidFill>
              <a:latin typeface="Canva Sans Itali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90625" y="5067300"/>
            <a:ext cx="16461561" cy="1455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Canva Sans Italics"/>
              </a:rPr>
              <a:t>_Adjust the contrast of an iimage: cv2.convertScaleAbs</a:t>
            </a:r>
          </a:p>
          <a:p>
            <a:pPr>
              <a:lnSpc>
                <a:spcPts val="5880"/>
              </a:lnSpc>
            </a:pPr>
            <a:endParaRPr lang="en-US" sz="4200">
              <a:solidFill>
                <a:srgbClr val="FFFFFF"/>
              </a:solidFill>
              <a:latin typeface="Canva Sans Itali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5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923925"/>
            <a:ext cx="896062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Montserrat Classic Bold"/>
              </a:rPr>
              <a:t>3.2 Optimize user selection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0" y="0"/>
            <a:ext cx="2705100" cy="1028700"/>
          </a:xfrm>
          <a:custGeom>
            <a:avLst/>
            <a:gdLst/>
            <a:ahLst/>
            <a:cxnLst/>
            <a:rect l="l" t="t" r="r" b="b"/>
            <a:pathLst>
              <a:path w="2705100" h="1028700">
                <a:moveTo>
                  <a:pt x="0" y="0"/>
                </a:moveTo>
                <a:lnTo>
                  <a:pt x="2705100" y="0"/>
                </a:lnTo>
                <a:lnTo>
                  <a:pt x="27051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181488" y="1933457"/>
            <a:ext cx="4222022" cy="6420085"/>
          </a:xfrm>
          <a:custGeom>
            <a:avLst/>
            <a:gdLst/>
            <a:ahLst/>
            <a:cxnLst/>
            <a:rect l="l" t="t" r="r" b="b"/>
            <a:pathLst>
              <a:path w="4222022" h="6420085">
                <a:moveTo>
                  <a:pt x="0" y="0"/>
                </a:moveTo>
                <a:lnTo>
                  <a:pt x="4222023" y="0"/>
                </a:lnTo>
                <a:lnTo>
                  <a:pt x="4222023" y="6420086"/>
                </a:lnTo>
                <a:lnTo>
                  <a:pt x="0" y="64200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2430482"/>
            <a:ext cx="10470011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_Input: 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       An Image and options that the user chooses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Canva Sans"/>
            </a:endParaR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_Output: 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       The image is transformed from the selections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5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595190">
            <a:off x="13561409" y="-1299286"/>
            <a:ext cx="5648545" cy="6568075"/>
          </a:xfrm>
          <a:custGeom>
            <a:avLst/>
            <a:gdLst/>
            <a:ahLst/>
            <a:cxnLst/>
            <a:rect l="l" t="t" r="r" b="b"/>
            <a:pathLst>
              <a:path w="5648545" h="6568075">
                <a:moveTo>
                  <a:pt x="0" y="0"/>
                </a:moveTo>
                <a:lnTo>
                  <a:pt x="5648545" y="0"/>
                </a:lnTo>
                <a:lnTo>
                  <a:pt x="5648545" y="6568076"/>
                </a:lnTo>
                <a:lnTo>
                  <a:pt x="0" y="6568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923925"/>
            <a:ext cx="8840446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Montserrat Classic Bold"/>
              </a:rPr>
              <a:t>3.3 Layout of the program</a:t>
            </a:r>
          </a:p>
        </p:txBody>
      </p:sp>
      <p:sp>
        <p:nvSpPr>
          <p:cNvPr id="4" name="Freeform 4"/>
          <p:cNvSpPr/>
          <p:nvPr/>
        </p:nvSpPr>
        <p:spPr>
          <a:xfrm>
            <a:off x="0" y="0"/>
            <a:ext cx="2705100" cy="1028700"/>
          </a:xfrm>
          <a:custGeom>
            <a:avLst/>
            <a:gdLst/>
            <a:ahLst/>
            <a:cxnLst/>
            <a:rect l="l" t="t" r="r" b="b"/>
            <a:pathLst>
              <a:path w="2705100" h="1028700">
                <a:moveTo>
                  <a:pt x="0" y="0"/>
                </a:moveTo>
                <a:lnTo>
                  <a:pt x="2705100" y="0"/>
                </a:lnTo>
                <a:lnTo>
                  <a:pt x="27051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99356" y="1984752"/>
            <a:ext cx="15689287" cy="8302248"/>
          </a:xfrm>
          <a:custGeom>
            <a:avLst/>
            <a:gdLst/>
            <a:ahLst/>
            <a:cxnLst/>
            <a:rect l="l" t="t" r="r" b="b"/>
            <a:pathLst>
              <a:path w="15689287" h="8302248">
                <a:moveTo>
                  <a:pt x="0" y="0"/>
                </a:moveTo>
                <a:lnTo>
                  <a:pt x="15689288" y="0"/>
                </a:lnTo>
                <a:lnTo>
                  <a:pt x="15689288" y="8302248"/>
                </a:lnTo>
                <a:lnTo>
                  <a:pt x="0" y="83022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5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47406"/>
            <a:ext cx="18372277" cy="10334406"/>
          </a:xfrm>
          <a:custGeom>
            <a:avLst/>
            <a:gdLst/>
            <a:ahLst/>
            <a:cxnLst/>
            <a:rect l="l" t="t" r="r" b="b"/>
            <a:pathLst>
              <a:path w="18372277" h="10334406">
                <a:moveTo>
                  <a:pt x="0" y="0"/>
                </a:moveTo>
                <a:lnTo>
                  <a:pt x="18372277" y="0"/>
                </a:lnTo>
                <a:lnTo>
                  <a:pt x="18372277" y="10334406"/>
                </a:lnTo>
                <a:lnTo>
                  <a:pt x="0" y="10334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2705100" cy="1028700"/>
          </a:xfrm>
          <a:custGeom>
            <a:avLst/>
            <a:gdLst/>
            <a:ahLst/>
            <a:cxnLst/>
            <a:rect l="l" t="t" r="r" b="b"/>
            <a:pathLst>
              <a:path w="2705100" h="1028700">
                <a:moveTo>
                  <a:pt x="0" y="0"/>
                </a:moveTo>
                <a:lnTo>
                  <a:pt x="2705100" y="0"/>
                </a:lnTo>
                <a:lnTo>
                  <a:pt x="27051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522293" y="1835065"/>
            <a:ext cx="4418173" cy="6616871"/>
          </a:xfrm>
          <a:custGeom>
            <a:avLst/>
            <a:gdLst/>
            <a:ahLst/>
            <a:cxnLst/>
            <a:rect l="l" t="t" r="r" b="b"/>
            <a:pathLst>
              <a:path w="4418173" h="6616871">
                <a:moveTo>
                  <a:pt x="0" y="0"/>
                </a:moveTo>
                <a:lnTo>
                  <a:pt x="4418173" y="0"/>
                </a:lnTo>
                <a:lnTo>
                  <a:pt x="4418173" y="6616870"/>
                </a:lnTo>
                <a:lnTo>
                  <a:pt x="0" y="66168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2176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266693" y="1028700"/>
            <a:ext cx="3348747" cy="8229600"/>
          </a:xfrm>
          <a:custGeom>
            <a:avLst/>
            <a:gdLst/>
            <a:ahLst/>
            <a:cxnLst/>
            <a:rect l="l" t="t" r="r" b="b"/>
            <a:pathLst>
              <a:path w="3348747" h="8229600">
                <a:moveTo>
                  <a:pt x="0" y="0"/>
                </a:moveTo>
                <a:lnTo>
                  <a:pt x="3348747" y="0"/>
                </a:lnTo>
                <a:lnTo>
                  <a:pt x="33487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5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18288000" cy="10972800"/>
          </a:xfrm>
          <a:custGeom>
            <a:avLst/>
            <a:gdLst/>
            <a:ahLst/>
            <a:cxnLst/>
            <a:rect l="l" t="t" r="r" b="b"/>
            <a:pathLst>
              <a:path w="18288000" h="10972800">
                <a:moveTo>
                  <a:pt x="0" y="0"/>
                </a:moveTo>
                <a:lnTo>
                  <a:pt x="18288000" y="0"/>
                </a:lnTo>
                <a:lnTo>
                  <a:pt x="18288000" y="10972800"/>
                </a:lnTo>
                <a:lnTo>
                  <a:pt x="0" y="10972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264176" y="159703"/>
            <a:ext cx="6004024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FFFF"/>
                </a:solidFill>
                <a:latin typeface="Noto Sans"/>
              </a:rPr>
              <a:t>SUMMARY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493716" y="4765675"/>
            <a:ext cx="9300567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Montserrat Classic Bold"/>
              </a:rPr>
              <a:t>The program interface is easy to use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38485" y="2906236"/>
            <a:ext cx="1680150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Montserrat Classic Bold"/>
              </a:rPr>
              <a:t>The program satisfies user requirements when transform images</a:t>
            </a:r>
          </a:p>
        </p:txBody>
      </p:sp>
      <p:sp>
        <p:nvSpPr>
          <p:cNvPr id="6" name="Freeform 6"/>
          <p:cNvSpPr/>
          <p:nvPr/>
        </p:nvSpPr>
        <p:spPr>
          <a:xfrm>
            <a:off x="0" y="0"/>
            <a:ext cx="2705100" cy="1028700"/>
          </a:xfrm>
          <a:custGeom>
            <a:avLst/>
            <a:gdLst/>
            <a:ahLst/>
            <a:cxnLst/>
            <a:rect l="l" t="t" r="r" b="b"/>
            <a:pathLst>
              <a:path w="2705100" h="1028700">
                <a:moveTo>
                  <a:pt x="0" y="0"/>
                </a:moveTo>
                <a:lnTo>
                  <a:pt x="2705100" y="0"/>
                </a:lnTo>
                <a:lnTo>
                  <a:pt x="27051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5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47406"/>
            <a:ext cx="18372277" cy="10334406"/>
          </a:xfrm>
          <a:custGeom>
            <a:avLst/>
            <a:gdLst/>
            <a:ahLst/>
            <a:cxnLst/>
            <a:rect l="l" t="t" r="r" b="b"/>
            <a:pathLst>
              <a:path w="18372277" h="10334406">
                <a:moveTo>
                  <a:pt x="0" y="0"/>
                </a:moveTo>
                <a:lnTo>
                  <a:pt x="18372277" y="0"/>
                </a:lnTo>
                <a:lnTo>
                  <a:pt x="18372277" y="10334406"/>
                </a:lnTo>
                <a:lnTo>
                  <a:pt x="0" y="10334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392950" y="3155723"/>
            <a:ext cx="9502099" cy="2008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4532"/>
              </a:lnSpc>
              <a:spcBef>
                <a:spcPct val="0"/>
              </a:spcBef>
            </a:pPr>
            <a:r>
              <a:rPr lang="en-US" sz="13211" u="none" spc="2919">
                <a:solidFill>
                  <a:srgbClr val="FAFAFA"/>
                </a:solidFill>
                <a:latin typeface="Poppins Bold"/>
              </a:rPr>
              <a:t>THANKS</a:t>
            </a:r>
          </a:p>
        </p:txBody>
      </p:sp>
      <p:sp>
        <p:nvSpPr>
          <p:cNvPr id="4" name="Freeform 4"/>
          <p:cNvSpPr/>
          <p:nvPr/>
        </p:nvSpPr>
        <p:spPr>
          <a:xfrm>
            <a:off x="0" y="0"/>
            <a:ext cx="2705100" cy="1028700"/>
          </a:xfrm>
          <a:custGeom>
            <a:avLst/>
            <a:gdLst/>
            <a:ahLst/>
            <a:cxnLst/>
            <a:rect l="l" t="t" r="r" b="b"/>
            <a:pathLst>
              <a:path w="2705100" h="1028700">
                <a:moveTo>
                  <a:pt x="0" y="0"/>
                </a:moveTo>
                <a:lnTo>
                  <a:pt x="2705100" y="0"/>
                </a:lnTo>
                <a:lnTo>
                  <a:pt x="27051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5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377977" cy="10377977"/>
          </a:xfrm>
          <a:custGeom>
            <a:avLst/>
            <a:gdLst/>
            <a:ahLst/>
            <a:cxnLst/>
            <a:rect l="l" t="t" r="r" b="b"/>
            <a:pathLst>
              <a:path w="10377977" h="10377977">
                <a:moveTo>
                  <a:pt x="0" y="0"/>
                </a:moveTo>
                <a:lnTo>
                  <a:pt x="10377977" y="0"/>
                </a:lnTo>
                <a:lnTo>
                  <a:pt x="10377977" y="10377977"/>
                </a:lnTo>
                <a:lnTo>
                  <a:pt x="0" y="103779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305988" y="2402898"/>
            <a:ext cx="403837" cy="403837"/>
          </a:xfrm>
          <a:custGeom>
            <a:avLst/>
            <a:gdLst/>
            <a:ahLst/>
            <a:cxnLst/>
            <a:rect l="l" t="t" r="r" b="b"/>
            <a:pathLst>
              <a:path w="403837" h="403837">
                <a:moveTo>
                  <a:pt x="0" y="0"/>
                </a:moveTo>
                <a:lnTo>
                  <a:pt x="403837" y="0"/>
                </a:lnTo>
                <a:lnTo>
                  <a:pt x="403837" y="403837"/>
                </a:lnTo>
                <a:lnTo>
                  <a:pt x="0" y="4038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305988" y="4810771"/>
            <a:ext cx="403837" cy="403837"/>
          </a:xfrm>
          <a:custGeom>
            <a:avLst/>
            <a:gdLst/>
            <a:ahLst/>
            <a:cxnLst/>
            <a:rect l="l" t="t" r="r" b="b"/>
            <a:pathLst>
              <a:path w="403837" h="403837">
                <a:moveTo>
                  <a:pt x="0" y="0"/>
                </a:moveTo>
                <a:lnTo>
                  <a:pt x="403837" y="0"/>
                </a:lnTo>
                <a:lnTo>
                  <a:pt x="403837" y="403837"/>
                </a:lnTo>
                <a:lnTo>
                  <a:pt x="0" y="4038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305988" y="7217542"/>
            <a:ext cx="403837" cy="403837"/>
          </a:xfrm>
          <a:custGeom>
            <a:avLst/>
            <a:gdLst/>
            <a:ahLst/>
            <a:cxnLst/>
            <a:rect l="l" t="t" r="r" b="b"/>
            <a:pathLst>
              <a:path w="403837" h="403837">
                <a:moveTo>
                  <a:pt x="0" y="0"/>
                </a:moveTo>
                <a:lnTo>
                  <a:pt x="403837" y="0"/>
                </a:lnTo>
                <a:lnTo>
                  <a:pt x="403837" y="403837"/>
                </a:lnTo>
                <a:lnTo>
                  <a:pt x="0" y="4038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305988" y="3606835"/>
            <a:ext cx="403837" cy="403837"/>
          </a:xfrm>
          <a:custGeom>
            <a:avLst/>
            <a:gdLst/>
            <a:ahLst/>
            <a:cxnLst/>
            <a:rect l="l" t="t" r="r" b="b"/>
            <a:pathLst>
              <a:path w="403837" h="403837">
                <a:moveTo>
                  <a:pt x="0" y="0"/>
                </a:moveTo>
                <a:lnTo>
                  <a:pt x="403837" y="0"/>
                </a:lnTo>
                <a:lnTo>
                  <a:pt x="403837" y="403836"/>
                </a:lnTo>
                <a:lnTo>
                  <a:pt x="0" y="4038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305988" y="6014708"/>
            <a:ext cx="403837" cy="403837"/>
          </a:xfrm>
          <a:custGeom>
            <a:avLst/>
            <a:gdLst/>
            <a:ahLst/>
            <a:cxnLst/>
            <a:rect l="l" t="t" r="r" b="b"/>
            <a:pathLst>
              <a:path w="403837" h="403837">
                <a:moveTo>
                  <a:pt x="0" y="0"/>
                </a:moveTo>
                <a:lnTo>
                  <a:pt x="403837" y="0"/>
                </a:lnTo>
                <a:lnTo>
                  <a:pt x="403837" y="403837"/>
                </a:lnTo>
                <a:lnTo>
                  <a:pt x="0" y="4038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4273232"/>
            <a:ext cx="6903399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FFFFFF"/>
                </a:solidFill>
                <a:latin typeface="Sansita Bold"/>
              </a:rPr>
              <a:t>MEMBERS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97179" y="4744096"/>
            <a:ext cx="6328691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TT Interphases Bold"/>
              </a:rPr>
              <a:t>Cao Ngọc ý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97179" y="2336223"/>
            <a:ext cx="6328691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TT Interphases Bold"/>
              </a:rPr>
              <a:t>Đỗ Thị Quỳnh Nga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97179" y="3529976"/>
            <a:ext cx="6328691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TT Interphases Bold"/>
              </a:rPr>
              <a:t>Lê Quốc Chính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97179" y="5909604"/>
            <a:ext cx="6328691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TT Interphases Bold"/>
              </a:rPr>
              <a:t>Nguyễn Trọng Khoa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97179" y="7122610"/>
            <a:ext cx="6903399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TT Interphases Bold"/>
              </a:rPr>
              <a:t>Nguyễn Tấn Thắng</a:t>
            </a:r>
          </a:p>
        </p:txBody>
      </p:sp>
      <p:sp>
        <p:nvSpPr>
          <p:cNvPr id="14" name="Freeform 14"/>
          <p:cNvSpPr/>
          <p:nvPr/>
        </p:nvSpPr>
        <p:spPr>
          <a:xfrm>
            <a:off x="0" y="0"/>
            <a:ext cx="2705100" cy="1028700"/>
          </a:xfrm>
          <a:custGeom>
            <a:avLst/>
            <a:gdLst/>
            <a:ahLst/>
            <a:cxnLst/>
            <a:rect l="l" t="t" r="r" b="b"/>
            <a:pathLst>
              <a:path w="2705100" h="1028700">
                <a:moveTo>
                  <a:pt x="0" y="0"/>
                </a:moveTo>
                <a:lnTo>
                  <a:pt x="2705100" y="0"/>
                </a:lnTo>
                <a:lnTo>
                  <a:pt x="27051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5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315686" y="2106375"/>
            <a:ext cx="6438180" cy="6438180"/>
          </a:xfrm>
          <a:custGeom>
            <a:avLst/>
            <a:gdLst/>
            <a:ahLst/>
            <a:cxnLst/>
            <a:rect l="l" t="t" r="r" b="b"/>
            <a:pathLst>
              <a:path w="6438180" h="6438180">
                <a:moveTo>
                  <a:pt x="0" y="0"/>
                </a:moveTo>
                <a:lnTo>
                  <a:pt x="6438180" y="0"/>
                </a:lnTo>
                <a:lnTo>
                  <a:pt x="6438180" y="6438180"/>
                </a:lnTo>
                <a:lnTo>
                  <a:pt x="0" y="6438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43289" y="4758727"/>
            <a:ext cx="3782973" cy="101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FFFFFF"/>
                </a:solidFill>
                <a:latin typeface="Montserrat Classic Bold"/>
              </a:rPr>
              <a:t>CONTENT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0" y="2965488"/>
            <a:ext cx="7609880" cy="4615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ejaVu Serif Bold"/>
              </a:rPr>
              <a:t>01. Project Overview</a:t>
            </a:r>
          </a:p>
          <a:p>
            <a:pPr algn="ctr">
              <a:lnSpc>
                <a:spcPts val="7279"/>
              </a:lnSpc>
            </a:pPr>
            <a:endParaRPr lang="en-US" sz="5199">
              <a:solidFill>
                <a:srgbClr val="FFFFFF"/>
              </a:solidFill>
              <a:latin typeface="DejaVu Serif Bold"/>
            </a:endParaRP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ejaVu Serif Bold"/>
              </a:rPr>
              <a:t>02. Idea</a:t>
            </a:r>
          </a:p>
          <a:p>
            <a:pPr>
              <a:lnSpc>
                <a:spcPts val="7279"/>
              </a:lnSpc>
            </a:pPr>
            <a:endParaRPr lang="en-US" sz="5199">
              <a:solidFill>
                <a:srgbClr val="FFFFFF"/>
              </a:solidFill>
              <a:latin typeface="DejaVu Serif Bold"/>
            </a:endParaRP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ejaVu Serif Bold"/>
              </a:rPr>
              <a:t>03. Program</a:t>
            </a:r>
          </a:p>
        </p:txBody>
      </p:sp>
      <p:sp>
        <p:nvSpPr>
          <p:cNvPr id="5" name="Freeform 5"/>
          <p:cNvSpPr/>
          <p:nvPr/>
        </p:nvSpPr>
        <p:spPr>
          <a:xfrm>
            <a:off x="0" y="0"/>
            <a:ext cx="2705100" cy="1028700"/>
          </a:xfrm>
          <a:custGeom>
            <a:avLst/>
            <a:gdLst/>
            <a:ahLst/>
            <a:cxnLst/>
            <a:rect l="l" t="t" r="r" b="b"/>
            <a:pathLst>
              <a:path w="2705100" h="1028700">
                <a:moveTo>
                  <a:pt x="0" y="0"/>
                </a:moveTo>
                <a:lnTo>
                  <a:pt x="2705100" y="0"/>
                </a:lnTo>
                <a:lnTo>
                  <a:pt x="27051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5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18288000" cy="10972800"/>
          </a:xfrm>
          <a:custGeom>
            <a:avLst/>
            <a:gdLst/>
            <a:ahLst/>
            <a:cxnLst/>
            <a:rect l="l" t="t" r="r" b="b"/>
            <a:pathLst>
              <a:path w="18288000" h="10972800">
                <a:moveTo>
                  <a:pt x="0" y="0"/>
                </a:moveTo>
                <a:lnTo>
                  <a:pt x="18288000" y="0"/>
                </a:lnTo>
                <a:lnTo>
                  <a:pt x="18288000" y="10972800"/>
                </a:lnTo>
                <a:lnTo>
                  <a:pt x="0" y="10972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24234" y="4333240"/>
            <a:ext cx="12439531" cy="1458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FFFFFF"/>
                </a:solidFill>
                <a:latin typeface="DejaVu Serif Bold"/>
              </a:rPr>
              <a:t>01. Project Overview</a:t>
            </a:r>
          </a:p>
        </p:txBody>
      </p:sp>
      <p:sp>
        <p:nvSpPr>
          <p:cNvPr id="4" name="Freeform 4"/>
          <p:cNvSpPr/>
          <p:nvPr/>
        </p:nvSpPr>
        <p:spPr>
          <a:xfrm>
            <a:off x="0" y="0"/>
            <a:ext cx="2705100" cy="1028700"/>
          </a:xfrm>
          <a:custGeom>
            <a:avLst/>
            <a:gdLst/>
            <a:ahLst/>
            <a:cxnLst/>
            <a:rect l="l" t="t" r="r" b="b"/>
            <a:pathLst>
              <a:path w="2705100" h="1028700">
                <a:moveTo>
                  <a:pt x="0" y="0"/>
                </a:moveTo>
                <a:lnTo>
                  <a:pt x="2705100" y="0"/>
                </a:lnTo>
                <a:lnTo>
                  <a:pt x="27051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5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99985" y="3028822"/>
            <a:ext cx="8548368" cy="2229975"/>
            <a:chOff x="0" y="0"/>
            <a:chExt cx="11397824" cy="2973300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11397824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DejaVu Sans Bold"/>
                </a:rPr>
                <a:t>Input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820650"/>
              <a:ext cx="11397824" cy="2152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ejaVu Sans Light"/>
                </a:rPr>
                <a:t>•Image processing methods (or modify the configuration files)</a:t>
              </a:r>
            </a:p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ejaVu Sans Light"/>
                </a:rPr>
                <a:t>•Number of expected output images.</a:t>
              </a:r>
            </a:p>
            <a:p>
              <a:pPr>
                <a:lnSpc>
                  <a:spcPts val="2940"/>
                </a:lnSpc>
              </a:pPr>
              <a:endParaRPr lang="en-US" sz="2399">
                <a:solidFill>
                  <a:srgbClr val="FFFFFF"/>
                </a:solidFill>
                <a:latin typeface="DejaVu Sans Light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199985" y="5495298"/>
            <a:ext cx="7197810" cy="1435590"/>
            <a:chOff x="0" y="0"/>
            <a:chExt cx="9597080" cy="1914120"/>
          </a:xfrm>
        </p:grpSpPr>
        <p:sp>
          <p:nvSpPr>
            <p:cNvPr id="6" name="TextBox 6"/>
            <p:cNvSpPr txBox="1"/>
            <p:nvPr/>
          </p:nvSpPr>
          <p:spPr>
            <a:xfrm>
              <a:off x="0" y="9525"/>
              <a:ext cx="9597080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TT Interphases Bold"/>
                </a:rPr>
                <a:t>Output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20650"/>
              <a:ext cx="9597080" cy="10934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TT Interphases"/>
                </a:rPr>
                <a:t>•Images after processing.</a:t>
              </a:r>
            </a:p>
            <a:p>
              <a:pPr>
                <a:lnSpc>
                  <a:spcPts val="3359"/>
                </a:lnSpc>
              </a:pPr>
              <a:endParaRPr lang="en-US" sz="2399">
                <a:solidFill>
                  <a:srgbClr val="FFFFFF"/>
                </a:solidFill>
                <a:latin typeface="TT Interphases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199985" y="7167390"/>
            <a:ext cx="7197810" cy="2273790"/>
            <a:chOff x="0" y="0"/>
            <a:chExt cx="9597080" cy="3031720"/>
          </a:xfrm>
        </p:grpSpPr>
        <p:sp>
          <p:nvSpPr>
            <p:cNvPr id="9" name="TextBox 9"/>
            <p:cNvSpPr txBox="1"/>
            <p:nvPr/>
          </p:nvSpPr>
          <p:spPr>
            <a:xfrm>
              <a:off x="0" y="9525"/>
              <a:ext cx="9597080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TT Interphases Bold"/>
                </a:rPr>
                <a:t>Learning rule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20650"/>
              <a:ext cx="9597080" cy="2211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TT Interphases"/>
                </a:rPr>
                <a:t>•PIL / OpenCV / etc.</a:t>
              </a:r>
            </a:p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TT Interphases"/>
                </a:rPr>
                <a:t>•List, Dictionary, random.</a:t>
              </a:r>
            </a:p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TT Interphases"/>
                </a:rPr>
                <a:t>•Image Processing methods combination.</a:t>
              </a:r>
            </a:p>
            <a:p>
              <a:pPr>
                <a:lnSpc>
                  <a:spcPts val="3359"/>
                </a:lnSpc>
              </a:pPr>
              <a:endParaRPr lang="en-US" sz="2399">
                <a:solidFill>
                  <a:srgbClr val="FFFFFF"/>
                </a:solidFill>
                <a:latin typeface="TT Interphases"/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 flipH="1">
            <a:off x="7910023" y="-45488"/>
            <a:ext cx="10377977" cy="10377977"/>
          </a:xfrm>
          <a:custGeom>
            <a:avLst/>
            <a:gdLst/>
            <a:ahLst/>
            <a:cxnLst/>
            <a:rect l="l" t="t" r="r" b="b"/>
            <a:pathLst>
              <a:path w="10377977" h="10377977">
                <a:moveTo>
                  <a:pt x="10377977" y="0"/>
                </a:moveTo>
                <a:lnTo>
                  <a:pt x="0" y="0"/>
                </a:lnTo>
                <a:lnTo>
                  <a:pt x="0" y="10377976"/>
                </a:lnTo>
                <a:lnTo>
                  <a:pt x="10377977" y="10377976"/>
                </a:lnTo>
                <a:lnTo>
                  <a:pt x="1037797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0748353" y="1028700"/>
            <a:ext cx="6990458" cy="8229600"/>
            <a:chOff x="0" y="0"/>
            <a:chExt cx="9320611" cy="10972800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/>
            <a:srcRect l="11475" t="1752" r="13349"/>
            <a:stretch>
              <a:fillRect/>
            </a:stretch>
          </p:blipFill>
          <p:spPr>
            <a:xfrm>
              <a:off x="0" y="0"/>
              <a:ext cx="9320611" cy="10972800"/>
            </a:xfrm>
            <a:prstGeom prst="rect">
              <a:avLst/>
            </a:prstGeom>
          </p:spPr>
        </p:pic>
      </p:grpSp>
      <p:sp>
        <p:nvSpPr>
          <p:cNvPr id="14" name="Freeform 14"/>
          <p:cNvSpPr/>
          <p:nvPr/>
        </p:nvSpPr>
        <p:spPr>
          <a:xfrm>
            <a:off x="1412015" y="3009772"/>
            <a:ext cx="403837" cy="403837"/>
          </a:xfrm>
          <a:custGeom>
            <a:avLst/>
            <a:gdLst/>
            <a:ahLst/>
            <a:cxnLst/>
            <a:rect l="l" t="t" r="r" b="b"/>
            <a:pathLst>
              <a:path w="403837" h="403837">
                <a:moveTo>
                  <a:pt x="0" y="0"/>
                </a:moveTo>
                <a:lnTo>
                  <a:pt x="403837" y="0"/>
                </a:lnTo>
                <a:lnTo>
                  <a:pt x="403837" y="403837"/>
                </a:lnTo>
                <a:lnTo>
                  <a:pt x="0" y="4038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12015" y="5495298"/>
            <a:ext cx="403837" cy="403837"/>
          </a:xfrm>
          <a:custGeom>
            <a:avLst/>
            <a:gdLst/>
            <a:ahLst/>
            <a:cxnLst/>
            <a:rect l="l" t="t" r="r" b="b"/>
            <a:pathLst>
              <a:path w="403837" h="403837">
                <a:moveTo>
                  <a:pt x="0" y="0"/>
                </a:moveTo>
                <a:lnTo>
                  <a:pt x="403837" y="0"/>
                </a:lnTo>
                <a:lnTo>
                  <a:pt x="403837" y="403837"/>
                </a:lnTo>
                <a:lnTo>
                  <a:pt x="0" y="4038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12015" y="7167390"/>
            <a:ext cx="403837" cy="403837"/>
          </a:xfrm>
          <a:custGeom>
            <a:avLst/>
            <a:gdLst/>
            <a:ahLst/>
            <a:cxnLst/>
            <a:rect l="l" t="t" r="r" b="b"/>
            <a:pathLst>
              <a:path w="403837" h="403837">
                <a:moveTo>
                  <a:pt x="0" y="0"/>
                </a:moveTo>
                <a:lnTo>
                  <a:pt x="403837" y="0"/>
                </a:lnTo>
                <a:lnTo>
                  <a:pt x="403837" y="403837"/>
                </a:lnTo>
                <a:lnTo>
                  <a:pt x="0" y="4038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AutoShape 17"/>
          <p:cNvSpPr/>
          <p:nvPr/>
        </p:nvSpPr>
        <p:spPr>
          <a:xfrm>
            <a:off x="2199985" y="5268322"/>
            <a:ext cx="5784374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2125650" y="6921364"/>
            <a:ext cx="5784374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1412015" y="1171447"/>
            <a:ext cx="9096582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DejaVu Sans Bold"/>
              </a:rPr>
              <a:t>Image Augmentation</a:t>
            </a:r>
          </a:p>
          <a:p>
            <a:pPr>
              <a:lnSpc>
                <a:spcPts val="7200"/>
              </a:lnSpc>
            </a:pPr>
            <a:endParaRPr lang="en-US" sz="6000">
              <a:solidFill>
                <a:srgbClr val="FFFFFF"/>
              </a:solidFill>
              <a:latin typeface="DejaVu Sans Bold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0" y="0"/>
            <a:ext cx="2705100" cy="1028700"/>
          </a:xfrm>
          <a:custGeom>
            <a:avLst/>
            <a:gdLst/>
            <a:ahLst/>
            <a:cxnLst/>
            <a:rect l="l" t="t" r="r" b="b"/>
            <a:pathLst>
              <a:path w="2705100" h="1028700">
                <a:moveTo>
                  <a:pt x="0" y="0"/>
                </a:moveTo>
                <a:lnTo>
                  <a:pt x="2705100" y="0"/>
                </a:lnTo>
                <a:lnTo>
                  <a:pt x="27051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5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 flipV="1">
            <a:off x="0" y="0"/>
            <a:ext cx="18288000" cy="10972800"/>
          </a:xfrm>
          <a:custGeom>
            <a:avLst/>
            <a:gdLst/>
            <a:ahLst/>
            <a:cxnLst/>
            <a:rect l="l" t="t" r="r" b="b"/>
            <a:pathLst>
              <a:path w="18288000" h="10972800">
                <a:moveTo>
                  <a:pt x="18288000" y="10972800"/>
                </a:moveTo>
                <a:lnTo>
                  <a:pt x="0" y="109728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972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694110" y="4333240"/>
            <a:ext cx="5421690" cy="1458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899"/>
              </a:lnSpc>
            </a:pPr>
            <a:r>
              <a:rPr lang="en-US" sz="8499" dirty="0">
                <a:solidFill>
                  <a:srgbClr val="FFFFFF"/>
                </a:solidFill>
                <a:latin typeface="DejaVu Serif Bold"/>
              </a:rPr>
              <a:t>02. Idea</a:t>
            </a:r>
          </a:p>
        </p:txBody>
      </p:sp>
      <p:sp>
        <p:nvSpPr>
          <p:cNvPr id="4" name="Freeform 4"/>
          <p:cNvSpPr/>
          <p:nvPr/>
        </p:nvSpPr>
        <p:spPr>
          <a:xfrm>
            <a:off x="0" y="0"/>
            <a:ext cx="2705100" cy="1028700"/>
          </a:xfrm>
          <a:custGeom>
            <a:avLst/>
            <a:gdLst/>
            <a:ahLst/>
            <a:cxnLst/>
            <a:rect l="l" t="t" r="r" b="b"/>
            <a:pathLst>
              <a:path w="2705100" h="1028700">
                <a:moveTo>
                  <a:pt x="0" y="0"/>
                </a:moveTo>
                <a:lnTo>
                  <a:pt x="2705100" y="0"/>
                </a:lnTo>
                <a:lnTo>
                  <a:pt x="27051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5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55108" y="1012391"/>
            <a:ext cx="2388292" cy="957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 dirty="0">
                <a:solidFill>
                  <a:srgbClr val="FFFFFF"/>
                </a:solidFill>
                <a:latin typeface="Montserrat Classic Bold"/>
              </a:rPr>
              <a:t>IDEA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63956" y="2477990"/>
            <a:ext cx="17724044" cy="654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Canva Sans Bold"/>
              </a:rPr>
              <a:t>_ Create functions to transform the image  </a:t>
            </a:r>
          </a:p>
          <a:p>
            <a:pPr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Canva Sans Bold"/>
              </a:rPr>
              <a:t>    + Cao Ngọc Ý</a:t>
            </a:r>
          </a:p>
          <a:p>
            <a:pPr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Canva Sans Bold"/>
              </a:rPr>
              <a:t>    + Nguyễn Trọng Khoa</a:t>
            </a:r>
          </a:p>
          <a:p>
            <a:pPr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Canva Sans Bold"/>
              </a:rPr>
              <a:t>    + Đỗ Thị Quỳnh Nga</a:t>
            </a:r>
          </a:p>
          <a:p>
            <a:pPr>
              <a:lnSpc>
                <a:spcPts val="5179"/>
              </a:lnSpc>
            </a:pPr>
            <a:endParaRPr lang="en-US" sz="3699">
              <a:solidFill>
                <a:srgbClr val="FFFFFF"/>
              </a:solidFill>
              <a:latin typeface="Canva Sans Bold"/>
            </a:endParaRPr>
          </a:p>
          <a:p>
            <a:pPr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Canva Sans Bold"/>
              </a:rPr>
              <a:t>_Optimize user selection</a:t>
            </a:r>
          </a:p>
          <a:p>
            <a:pPr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Canva Sans Bold"/>
              </a:rPr>
              <a:t>    + Nguyễn Tấn Thắng</a:t>
            </a:r>
          </a:p>
          <a:p>
            <a:pPr>
              <a:lnSpc>
                <a:spcPts val="5179"/>
              </a:lnSpc>
            </a:pPr>
            <a:endParaRPr lang="en-US" sz="3699">
              <a:solidFill>
                <a:srgbClr val="FFFFFF"/>
              </a:solidFill>
              <a:latin typeface="Canva Sans Bold"/>
            </a:endParaRPr>
          </a:p>
          <a:p>
            <a:pPr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Canva Sans Bold"/>
              </a:rPr>
              <a:t>_Create layout for the program</a:t>
            </a:r>
          </a:p>
          <a:p>
            <a:pPr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Canva Sans Bold"/>
              </a:rPr>
              <a:t>    +Lê Quốc Chính</a:t>
            </a:r>
          </a:p>
        </p:txBody>
      </p:sp>
      <p:sp>
        <p:nvSpPr>
          <p:cNvPr id="4" name="Freeform 4"/>
          <p:cNvSpPr/>
          <p:nvPr/>
        </p:nvSpPr>
        <p:spPr>
          <a:xfrm>
            <a:off x="0" y="0"/>
            <a:ext cx="2705100" cy="1028700"/>
          </a:xfrm>
          <a:custGeom>
            <a:avLst/>
            <a:gdLst/>
            <a:ahLst/>
            <a:cxnLst/>
            <a:rect l="l" t="t" r="r" b="b"/>
            <a:pathLst>
              <a:path w="2705100" h="1028700">
                <a:moveTo>
                  <a:pt x="0" y="0"/>
                </a:moveTo>
                <a:lnTo>
                  <a:pt x="2705100" y="0"/>
                </a:lnTo>
                <a:lnTo>
                  <a:pt x="27051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63956" y="1028700"/>
            <a:ext cx="1194224" cy="1100858"/>
          </a:xfrm>
          <a:custGeom>
            <a:avLst/>
            <a:gdLst/>
            <a:ahLst/>
            <a:cxnLst/>
            <a:rect l="l" t="t" r="r" b="b"/>
            <a:pathLst>
              <a:path w="1194224" h="1100858">
                <a:moveTo>
                  <a:pt x="0" y="0"/>
                </a:moveTo>
                <a:lnTo>
                  <a:pt x="1194224" y="0"/>
                </a:lnTo>
                <a:lnTo>
                  <a:pt x="1194224" y="1100858"/>
                </a:lnTo>
                <a:lnTo>
                  <a:pt x="0" y="1100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5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2705100" cy="1028700"/>
          </a:xfrm>
          <a:custGeom>
            <a:avLst/>
            <a:gdLst/>
            <a:ahLst/>
            <a:cxnLst/>
            <a:rect l="l" t="t" r="r" b="b"/>
            <a:pathLst>
              <a:path w="2705100" h="1028700">
                <a:moveTo>
                  <a:pt x="0" y="0"/>
                </a:moveTo>
                <a:lnTo>
                  <a:pt x="2705100" y="0"/>
                </a:lnTo>
                <a:lnTo>
                  <a:pt x="27051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37593" y="1028700"/>
            <a:ext cx="17612814" cy="9258300"/>
          </a:xfrm>
          <a:custGeom>
            <a:avLst/>
            <a:gdLst/>
            <a:ahLst/>
            <a:cxnLst/>
            <a:rect l="l" t="t" r="r" b="b"/>
            <a:pathLst>
              <a:path w="17612814" h="9258300">
                <a:moveTo>
                  <a:pt x="0" y="0"/>
                </a:moveTo>
                <a:lnTo>
                  <a:pt x="17612814" y="0"/>
                </a:lnTo>
                <a:lnTo>
                  <a:pt x="1761281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123747" y="9524"/>
            <a:ext cx="4611053" cy="957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 dirty="0">
                <a:solidFill>
                  <a:srgbClr val="FFFFFF"/>
                </a:solidFill>
                <a:latin typeface="Montserrat Classic"/>
              </a:rPr>
              <a:t>Teamwork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5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7020" y="-54574"/>
            <a:ext cx="18465485" cy="10386835"/>
          </a:xfrm>
          <a:custGeom>
            <a:avLst/>
            <a:gdLst/>
            <a:ahLst/>
            <a:cxnLst/>
            <a:rect l="l" t="t" r="r" b="b"/>
            <a:pathLst>
              <a:path w="18465485" h="10386835">
                <a:moveTo>
                  <a:pt x="0" y="0"/>
                </a:moveTo>
                <a:lnTo>
                  <a:pt x="18465486" y="0"/>
                </a:lnTo>
                <a:lnTo>
                  <a:pt x="18465486" y="10386836"/>
                </a:lnTo>
                <a:lnTo>
                  <a:pt x="0" y="10386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384363" y="4333240"/>
            <a:ext cx="7511415" cy="1450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99"/>
              </a:lnSpc>
            </a:pPr>
            <a:r>
              <a:rPr lang="en-US" sz="8499">
                <a:solidFill>
                  <a:srgbClr val="FFFFFF"/>
                </a:solidFill>
                <a:latin typeface="DejaVu Sans Bold"/>
              </a:rPr>
              <a:t>03. Program</a:t>
            </a:r>
          </a:p>
        </p:txBody>
      </p:sp>
      <p:sp>
        <p:nvSpPr>
          <p:cNvPr id="4" name="Freeform 4"/>
          <p:cNvSpPr/>
          <p:nvPr/>
        </p:nvSpPr>
        <p:spPr>
          <a:xfrm>
            <a:off x="0" y="0"/>
            <a:ext cx="2705100" cy="1028700"/>
          </a:xfrm>
          <a:custGeom>
            <a:avLst/>
            <a:gdLst/>
            <a:ahLst/>
            <a:cxnLst/>
            <a:rect l="l" t="t" r="r" b="b"/>
            <a:pathLst>
              <a:path w="2705100" h="1028700">
                <a:moveTo>
                  <a:pt x="0" y="0"/>
                </a:moveTo>
                <a:lnTo>
                  <a:pt x="2705100" y="0"/>
                </a:lnTo>
                <a:lnTo>
                  <a:pt x="27051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311</Words>
  <Application>Microsoft Office PowerPoint</Application>
  <PresentationFormat>Custom</PresentationFormat>
  <Paragraphs>63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4" baseType="lpstr">
      <vt:lpstr>Arial</vt:lpstr>
      <vt:lpstr>Canva Sans Bold</vt:lpstr>
      <vt:lpstr>DejaVu Sans Bold</vt:lpstr>
      <vt:lpstr>Noto Sans</vt:lpstr>
      <vt:lpstr>Canva Sans Italics</vt:lpstr>
      <vt:lpstr>TT Interphases Bold</vt:lpstr>
      <vt:lpstr>Calibri</vt:lpstr>
      <vt:lpstr>Poppins Bold</vt:lpstr>
      <vt:lpstr>DejaVu Serif Bold</vt:lpstr>
      <vt:lpstr>Montserrat Classic</vt:lpstr>
      <vt:lpstr>TT Interphases</vt:lpstr>
      <vt:lpstr>Montserrat Classic Bold</vt:lpstr>
      <vt:lpstr>Canva Sans</vt:lpstr>
      <vt:lpstr>Sansita Bold</vt:lpstr>
      <vt:lpstr>DejaVu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PFP_191 Assignment 2</dc:title>
  <cp:lastModifiedBy>Thang Nguyen</cp:lastModifiedBy>
  <cp:revision>2</cp:revision>
  <dcterms:created xsi:type="dcterms:W3CDTF">2006-08-16T00:00:00Z</dcterms:created>
  <dcterms:modified xsi:type="dcterms:W3CDTF">2023-11-08T00:51:27Z</dcterms:modified>
  <dc:identifier>DAFzUlcA3b0</dc:identifier>
</cp:coreProperties>
</file>